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4" r:id="rId5"/>
    <p:sldId id="259" r:id="rId6"/>
    <p:sldId id="290" r:id="rId7"/>
    <p:sldId id="261" r:id="rId8"/>
    <p:sldId id="285" r:id="rId9"/>
    <p:sldId id="286" r:id="rId10"/>
    <p:sldId id="260" r:id="rId11"/>
    <p:sldId id="284" r:id="rId12"/>
    <p:sldId id="283" r:id="rId13"/>
    <p:sldId id="288" r:id="rId14"/>
    <p:sldId id="298" r:id="rId15"/>
    <p:sldId id="262" r:id="rId16"/>
    <p:sldId id="265" r:id="rId17"/>
    <p:sldId id="291" r:id="rId18"/>
    <p:sldId id="293" r:id="rId19"/>
    <p:sldId id="305" r:id="rId20"/>
    <p:sldId id="296" r:id="rId21"/>
    <p:sldId id="294" r:id="rId22"/>
    <p:sldId id="295" r:id="rId23"/>
    <p:sldId id="306" r:id="rId24"/>
    <p:sldId id="263" r:id="rId25"/>
    <p:sldId id="266" r:id="rId26"/>
    <p:sldId id="267" r:id="rId27"/>
    <p:sldId id="269" r:id="rId28"/>
    <p:sldId id="279" r:id="rId29"/>
    <p:sldId id="277" r:id="rId30"/>
    <p:sldId id="281" r:id="rId31"/>
    <p:sldId id="280" r:id="rId32"/>
  </p:sldIdLst>
  <p:sldSz cx="18288000" cy="10287000"/>
  <p:notesSz cx="6858000" cy="9144000"/>
  <p:embeddedFontLst>
    <p:embeddedFont>
      <p:font typeface="Arial Black" panose="020B0604020202020204" pitchFamily="34" charset="0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Sukhumvit Set Text" panose="02000506000000020004" pitchFamily="2" charset="-34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54987"/>
    <a:srgbClr val="123282"/>
    <a:srgbClr val="FC4A8A"/>
    <a:srgbClr val="FFB930"/>
    <a:srgbClr val="FDB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0359" autoAdjust="0"/>
  </p:normalViewPr>
  <p:slideViewPr>
    <p:cSldViewPr>
      <p:cViewPr varScale="1">
        <p:scale>
          <a:sx n="54" d="100"/>
          <a:sy n="54" d="100"/>
        </p:scale>
        <p:origin x="248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B5368-9127-2446-A237-B9F268516A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FFC3-D996-BB47-92C1-1E52094F2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6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afer110.shinyapps.io/Shiny_WeiHuaHsu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Federal EFC (Expected Family Contribution)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9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27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0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means all facts are interconnected. </a:t>
            </a:r>
            <a:br>
              <a:rPr lang="en-US" dirty="0"/>
            </a:br>
            <a:r>
              <a:rPr lang="en-US" dirty="0"/>
              <a:t>Natural </a:t>
            </a:r>
            <a:r>
              <a:rPr lang="en-US" dirty="0" err="1"/>
              <a:t>condiction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01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TW" dirty="0"/>
              <a:t>Natural conclusion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TW" dirty="0"/>
              <a:t>(weather, population, wealth)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13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there are factors such as the temperature, allergens, pollution and altitude that cannot be controlled and can have serious effects on human performance.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56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https://wafer110.shinyapps.io/Shiny_WeiHuaHsu/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4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 has a significant impact on the performance of athletes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14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 out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74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 has a significant impact on the performance of athletes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02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1 = more 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They don’t need to workout indoor (FL, CA, TX)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Higher humidity</a:t>
            </a:r>
          </a:p>
          <a:p>
            <a:r>
              <a:rPr lang="en-US" altLang="zh-TW" dirty="0"/>
              <a:t>More humid</a:t>
            </a:r>
          </a:p>
          <a:p>
            <a:r>
              <a:rPr lang="en-US" altLang="zh-TW" dirty="0"/>
              <a:t>* Roof in northwest (cold)  &amp; AR state (hot)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6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Higher humidity</a:t>
            </a:r>
          </a:p>
          <a:p>
            <a:r>
              <a:rPr lang="en-US" altLang="zh-TW" dirty="0"/>
              <a:t>More humid</a:t>
            </a:r>
          </a:p>
          <a:p>
            <a:r>
              <a:rPr lang="en-US" altLang="zh-TW" dirty="0"/>
              <a:t>* Roof in northwest (cold)  &amp; AR state (hot)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Rank1 = faster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54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FFC3-D996-BB47-92C1-1E52094F26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afer110.shinyapps.io/FinalProject_WeiHuaHsu/" TargetMode="External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936858">
            <a:off x="-2810568" y="5201997"/>
            <a:ext cx="6903996" cy="8074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356756">
            <a:off x="14559007" y="-5052704"/>
            <a:ext cx="8294321" cy="97009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3388" y="6836138"/>
            <a:ext cx="800387" cy="80038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160979" y="1855896"/>
            <a:ext cx="1297597" cy="129759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AB4A7D6E-1135-6F49-9402-59785B35B9BC}"/>
              </a:ext>
            </a:extLst>
          </p:cNvPr>
          <p:cNvSpPr txBox="1"/>
          <p:nvPr/>
        </p:nvSpPr>
        <p:spPr>
          <a:xfrm>
            <a:off x="0" y="3162300"/>
            <a:ext cx="18288000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>
                <a:solidFill>
                  <a:srgbClr val="F5498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High School Track &amp; Field and Cross-Country </a:t>
            </a:r>
          </a:p>
          <a:p>
            <a:pPr algn="ctr"/>
            <a:r>
              <a:rPr lang="en-US" sz="9000" b="1" dirty="0">
                <a:solidFill>
                  <a:srgbClr val="F5498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 Analysis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E2446917-C303-D540-81B9-9D4654241D64}"/>
              </a:ext>
            </a:extLst>
          </p:cNvPr>
          <p:cNvSpPr txBox="1"/>
          <p:nvPr/>
        </p:nvSpPr>
        <p:spPr>
          <a:xfrm>
            <a:off x="4860571" y="735323"/>
            <a:ext cx="8566858" cy="54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224" dirty="0">
                <a:solidFill>
                  <a:srgbClr val="FFB930"/>
                </a:solidFill>
                <a:latin typeface="Sukhumvit Set Text" panose="02000506000000020004" pitchFamily="2" charset="-34"/>
                <a:cs typeface="Sukhumvit Set Text" panose="02000506000000020004" pitchFamily="2" charset="-34"/>
              </a:rPr>
              <a:t>Data Science Final Project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0FE9613A-BB14-7643-ACC8-3E2206618062}"/>
              </a:ext>
            </a:extLst>
          </p:cNvPr>
          <p:cNvSpPr txBox="1"/>
          <p:nvPr/>
        </p:nvSpPr>
        <p:spPr>
          <a:xfrm>
            <a:off x="4525785" y="9093517"/>
            <a:ext cx="9495015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 spc="112" dirty="0">
                <a:solidFill>
                  <a:srgbClr val="FFB930"/>
                </a:solidFill>
                <a:latin typeface="Sukhumvit Set Text" panose="02000506000000020004" pitchFamily="2" charset="-34"/>
                <a:ea typeface="Krungthep" panose="02000400000000000000" pitchFamily="2" charset="-34"/>
                <a:cs typeface="Sukhumvit Set Text" panose="02000506000000020004" pitchFamily="2" charset="-34"/>
              </a:rPr>
              <a:t>Wei-Hua Hsu (Wafer) | American University | Dec.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997589">
            <a:off x="-1904312" y="7457928"/>
            <a:ext cx="5449435" cy="6373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664752">
            <a:off x="13058374" y="-2657936"/>
            <a:ext cx="7881820" cy="92185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6000" b="1" spc="240" dirty="0">
                <a:solidFill>
                  <a:srgbClr val="FFB930"/>
                </a:solidFill>
                <a:latin typeface="Sukhumvit Set Text" panose="02000506000000020004" pitchFamily="2" charset="-34"/>
              </a:rPr>
              <a:t>Outdoor </a:t>
            </a:r>
            <a:r>
              <a:rPr 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Track &amp; Field – </a:t>
            </a:r>
            <a:r>
              <a:rPr lang="en-US" sz="4000" b="1" spc="240" dirty="0">
                <a:solidFill>
                  <a:srgbClr val="FC4A8A"/>
                </a:solidFill>
                <a:latin typeface="Sukhumvit Set Text" panose="02000506000000020004" pitchFamily="2" charset="-34"/>
              </a:rPr>
              <a:t>800m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030200" y="-602954"/>
            <a:ext cx="1912920" cy="191292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16E8408B-72DA-1448-AA7D-454760CCAE6D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36042" y="-266700"/>
            <a:ext cx="8757358" cy="319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25000" dirty="0">
                <a:solidFill>
                  <a:srgbClr val="FFB930"/>
                </a:solidFill>
                <a:latin typeface="Sukhumvit Set Text" panose="02000506000000020004" pitchFamily="2" charset="-34"/>
              </a:rPr>
              <a:t>Q1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5EDFADF-1A22-5B4C-B5CB-EF3625D2C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5099"/>
            <a:ext cx="18288000" cy="60586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997589">
            <a:off x="-1904312" y="7457928"/>
            <a:ext cx="5449435" cy="6373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664752">
            <a:off x="13058374" y="-2657936"/>
            <a:ext cx="7881820" cy="92185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6000" b="1" spc="240" dirty="0">
                <a:solidFill>
                  <a:srgbClr val="FFB930"/>
                </a:solidFill>
                <a:latin typeface="Sukhumvit Set Text" panose="02000506000000020004" pitchFamily="2" charset="-34"/>
              </a:rPr>
              <a:t>Outdoor</a:t>
            </a:r>
            <a:r>
              <a:rPr 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 Track &amp; Field – </a:t>
            </a:r>
            <a:r>
              <a:rPr lang="en-US" sz="4000" b="1" spc="240" dirty="0">
                <a:solidFill>
                  <a:srgbClr val="FC4A8A"/>
                </a:solidFill>
                <a:latin typeface="Sukhumvit Set Text" panose="02000506000000020004" pitchFamily="2" charset="-34"/>
              </a:rPr>
              <a:t>1600m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030200" y="-602954"/>
            <a:ext cx="1912920" cy="191292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16E8408B-72DA-1448-AA7D-454760CCAE6D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36042" y="-266700"/>
            <a:ext cx="8757358" cy="319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25000" dirty="0">
                <a:solidFill>
                  <a:srgbClr val="FC4A8A"/>
                </a:solidFill>
                <a:latin typeface="Sukhumvit Set Text" panose="02000506000000020004" pitchFamily="2" charset="-34"/>
              </a:rPr>
              <a:t>Q1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2ECD60-B853-2541-BBB2-B336D2E1B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505"/>
            <a:ext cx="18288000" cy="60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76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997589">
            <a:off x="-1904312" y="7457928"/>
            <a:ext cx="5449435" cy="6373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664752">
            <a:off x="13058374" y="-2657936"/>
            <a:ext cx="7881820" cy="92185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6000" b="1" spc="240" dirty="0">
                <a:solidFill>
                  <a:srgbClr val="FFB930"/>
                </a:solidFill>
                <a:latin typeface="Sukhumvit Set Text" panose="02000506000000020004" pitchFamily="2" charset="-34"/>
              </a:rPr>
              <a:t>Outdoor</a:t>
            </a:r>
            <a:r>
              <a:rPr 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 Track &amp; Field – </a:t>
            </a:r>
            <a:r>
              <a:rPr lang="en-US" sz="4000" b="1" spc="240" dirty="0">
                <a:solidFill>
                  <a:srgbClr val="FC4A8A"/>
                </a:solidFill>
                <a:latin typeface="Sukhumvit Set Text" panose="02000506000000020004" pitchFamily="2" charset="-34"/>
              </a:rPr>
              <a:t>3200m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030200" y="-602954"/>
            <a:ext cx="1912920" cy="191292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16E8408B-72DA-1448-AA7D-454760CCAE6D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36042" y="-266700"/>
            <a:ext cx="8757358" cy="319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25000" dirty="0">
                <a:solidFill>
                  <a:srgbClr val="FFB930"/>
                </a:solidFill>
                <a:latin typeface="Sukhumvit Set Text" panose="02000506000000020004" pitchFamily="2" charset="-34"/>
              </a:rPr>
              <a:t>Q1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49ED58-A343-574B-8DE5-1BEF7AA61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5099"/>
            <a:ext cx="18288000" cy="60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68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95531">
            <a:off x="14766190" y="3452335"/>
            <a:ext cx="7881820" cy="921850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392511" y="872340"/>
            <a:ext cx="2141520" cy="214152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FB334794-8A51-BE4F-955B-5BE50DB8F3F8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F6D50E4-1E33-A74E-9E10-7005502B0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13"/>
            <a:ext cx="18288000" cy="6058687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2AB6D0C6-D66C-6447-AD9E-AAEDDF23B264}"/>
              </a:ext>
            </a:extLst>
          </p:cNvPr>
          <p:cNvSpPr txBox="1"/>
          <p:nvPr/>
        </p:nvSpPr>
        <p:spPr>
          <a:xfrm>
            <a:off x="5715000" y="1485900"/>
            <a:ext cx="2473276" cy="502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4400" b="1" spc="240" dirty="0">
                <a:solidFill>
                  <a:srgbClr val="F44A87"/>
                </a:solidFill>
                <a:latin typeface="Sukhumvit Set Text" panose="02000506000000020004" pitchFamily="2" charset="-34"/>
              </a:rPr>
              <a:t>Indoor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1FDCBC6-29A1-9C43-B052-6837E77DC91B}"/>
              </a:ext>
            </a:extLst>
          </p:cNvPr>
          <p:cNvSpPr txBox="1"/>
          <p:nvPr/>
        </p:nvSpPr>
        <p:spPr>
          <a:xfrm>
            <a:off x="9448800" y="8620533"/>
            <a:ext cx="2473276" cy="502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4400" b="1" spc="240" dirty="0">
                <a:solidFill>
                  <a:srgbClr val="F44A87"/>
                </a:solidFill>
                <a:latin typeface="Sukhumvit Set Text" panose="02000506000000020004" pitchFamily="2" charset="-34"/>
              </a:rPr>
              <a:t>Outdoor</a:t>
            </a:r>
          </a:p>
        </p:txBody>
      </p:sp>
    </p:spTree>
    <p:extLst>
      <p:ext uri="{BB962C8B-B14F-4D97-AF65-F5344CB8AC3E}">
        <p14:creationId xmlns:p14="http://schemas.microsoft.com/office/powerpoint/2010/main" val="3323541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97589">
            <a:off x="-1904312" y="7457928"/>
            <a:ext cx="5449435" cy="6373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664752">
            <a:off x="13058374" y="-2657936"/>
            <a:ext cx="7881820" cy="92185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12162" y="868350"/>
            <a:ext cx="9058382" cy="48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Cross Country – </a:t>
            </a:r>
            <a:r>
              <a:rPr lang="en-US" sz="4000" b="1" spc="240" dirty="0">
                <a:solidFill>
                  <a:srgbClr val="FC4A8A"/>
                </a:solidFill>
                <a:latin typeface="Sukhumvit Set Text" panose="02000506000000020004" pitchFamily="2" charset="-34"/>
              </a:rPr>
              <a:t>5k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030200" y="-602954"/>
            <a:ext cx="1912920" cy="191292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16E8408B-72DA-1448-AA7D-454760CCAE6D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36042" y="-266700"/>
            <a:ext cx="8757358" cy="319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25000" dirty="0">
                <a:solidFill>
                  <a:srgbClr val="FFB930"/>
                </a:solidFill>
                <a:latin typeface="Sukhumvit Set Text" panose="02000506000000020004" pitchFamily="2" charset="-34"/>
              </a:rPr>
              <a:t>Q1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65835D-CE04-2E47-B1E1-3D7B93589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5099"/>
            <a:ext cx="18288000" cy="60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9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95531">
            <a:off x="14766190" y="3452335"/>
            <a:ext cx="7881820" cy="921850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392511" y="872340"/>
            <a:ext cx="2141520" cy="214152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FB334794-8A51-BE4F-955B-5BE50DB8F3F8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5018330-A320-4D4B-9D33-0E4C63D50293}"/>
              </a:ext>
            </a:extLst>
          </p:cNvPr>
          <p:cNvSpPr txBox="1"/>
          <p:nvPr/>
        </p:nvSpPr>
        <p:spPr>
          <a:xfrm>
            <a:off x="685800" y="3545691"/>
            <a:ext cx="8757358" cy="319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25000" dirty="0">
                <a:solidFill>
                  <a:srgbClr val="123282"/>
                </a:solidFill>
                <a:latin typeface="Sukhumvit Set Text" panose="02000506000000020004" pitchFamily="2" charset="-34"/>
              </a:rPr>
              <a:t>Q2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5ACC8F88-DE32-3346-9F4E-85D65000DD73}"/>
              </a:ext>
            </a:extLst>
          </p:cNvPr>
          <p:cNvSpPr txBox="1"/>
          <p:nvPr/>
        </p:nvSpPr>
        <p:spPr>
          <a:xfrm>
            <a:off x="5040318" y="3296840"/>
            <a:ext cx="11909502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Does </a:t>
            </a:r>
            <a:r>
              <a:rPr lang="en-US" sz="4800" b="1" spc="118" dirty="0">
                <a:solidFill>
                  <a:srgbClr val="F54987"/>
                </a:solidFill>
                <a:latin typeface="Sukhumvit Set Text" panose="02000506000000020004" pitchFamily="2" charset="-34"/>
              </a:rPr>
              <a:t>climate</a:t>
            </a:r>
            <a:r>
              <a:rPr lang="en-US" sz="48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 matter? How does the climate factors (temperature, rainfall inches, humidity, sunshine hours, wind speed, elevations) relate to elite athletes in the U.S.?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 rot="-2033647">
            <a:off x="5243900" y="8250732"/>
            <a:ext cx="1881455" cy="1889888"/>
            <a:chOff x="3876126" y="9035138"/>
            <a:chExt cx="6321665" cy="6350000"/>
          </a:xfrm>
        </p:grpSpPr>
        <p:sp>
          <p:nvSpPr>
            <p:cNvPr id="23" name="Freeform 23"/>
            <p:cNvSpPr/>
            <p:nvPr/>
          </p:nvSpPr>
          <p:spPr>
            <a:xfrm>
              <a:off x="3876126" y="9035138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sp>
        <p:nvSpPr>
          <p:cNvPr id="24" name="TextBox 4">
            <a:extLst>
              <a:ext uri="{FF2B5EF4-FFF2-40B4-BE49-F238E27FC236}">
                <a16:creationId xmlns:a16="http://schemas.microsoft.com/office/drawing/2014/main" id="{1092F30A-B7CF-4A4D-AA56-EE6EA3F4B633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25C3B0AF-510F-0A44-9392-CF1303FCBCAF}"/>
              </a:ext>
            </a:extLst>
          </p:cNvPr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Temperature</a:t>
            </a:r>
            <a:r>
              <a:rPr lang="zh-TW" alt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 </a:t>
            </a:r>
            <a:r>
              <a:rPr lang="zh-CN" alt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✅</a:t>
            </a:r>
            <a:endParaRPr lang="en-US" sz="4000" b="1" spc="240" dirty="0">
              <a:solidFill>
                <a:srgbClr val="123282"/>
              </a:solidFill>
              <a:latin typeface="Sukhumvit Set Text" panose="02000506000000020004" pitchFamily="2" charset="-34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071D464-E075-2043-BCC6-40195E2B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156"/>
            <a:ext cx="18288000" cy="605868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80713">
            <a:off x="-2103701" y="7048384"/>
            <a:ext cx="6794914" cy="79472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080713">
            <a:off x="-2067954" y="6807308"/>
            <a:ext cx="6794914" cy="794726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-2033647">
            <a:off x="5243900" y="8250732"/>
            <a:ext cx="1881455" cy="1889888"/>
            <a:chOff x="3876126" y="9035138"/>
            <a:chExt cx="6321665" cy="6350000"/>
          </a:xfrm>
        </p:grpSpPr>
        <p:sp>
          <p:nvSpPr>
            <p:cNvPr id="23" name="Freeform 23"/>
            <p:cNvSpPr/>
            <p:nvPr/>
          </p:nvSpPr>
          <p:spPr>
            <a:xfrm>
              <a:off x="3876126" y="9035138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sp>
        <p:nvSpPr>
          <p:cNvPr id="24" name="TextBox 4">
            <a:extLst>
              <a:ext uri="{FF2B5EF4-FFF2-40B4-BE49-F238E27FC236}">
                <a16:creationId xmlns:a16="http://schemas.microsoft.com/office/drawing/2014/main" id="{1092F30A-B7CF-4A4D-AA56-EE6EA3F4B633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25C3B0AF-510F-0A44-9392-CF1303FCBCAF}"/>
              </a:ext>
            </a:extLst>
          </p:cNvPr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Precipitation</a:t>
            </a:r>
            <a:r>
              <a:rPr lang="zh-TW" alt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 </a:t>
            </a:r>
            <a:r>
              <a:rPr lang="zh-CN" alt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✅</a:t>
            </a:r>
            <a:endParaRPr lang="en-US" sz="4000" b="1" spc="240" dirty="0">
              <a:solidFill>
                <a:srgbClr val="123282"/>
              </a:solidFill>
              <a:latin typeface="Sukhumvit Set Text" panose="02000506000000020004" pitchFamily="2" charset="-34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C3CB61-A947-5E4A-B757-0CDD27EC8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156"/>
            <a:ext cx="18288000" cy="60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9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080713">
            <a:off x="-2067954" y="6807308"/>
            <a:ext cx="6794914" cy="794726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-2033647">
            <a:off x="5243900" y="8250732"/>
            <a:ext cx="1881455" cy="1889888"/>
            <a:chOff x="3876126" y="9035138"/>
            <a:chExt cx="6321665" cy="6350000"/>
          </a:xfrm>
        </p:grpSpPr>
        <p:sp>
          <p:nvSpPr>
            <p:cNvPr id="23" name="Freeform 23"/>
            <p:cNvSpPr/>
            <p:nvPr/>
          </p:nvSpPr>
          <p:spPr>
            <a:xfrm>
              <a:off x="3876126" y="9035138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sp>
        <p:nvSpPr>
          <p:cNvPr id="24" name="TextBox 4">
            <a:extLst>
              <a:ext uri="{FF2B5EF4-FFF2-40B4-BE49-F238E27FC236}">
                <a16:creationId xmlns:a16="http://schemas.microsoft.com/office/drawing/2014/main" id="{1092F30A-B7CF-4A4D-AA56-EE6EA3F4B633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25C3B0AF-510F-0A44-9392-CF1303FCBCAF}"/>
              </a:ext>
            </a:extLst>
          </p:cNvPr>
          <p:cNvSpPr txBox="1"/>
          <p:nvPr/>
        </p:nvSpPr>
        <p:spPr>
          <a:xfrm>
            <a:off x="712162" y="868350"/>
            <a:ext cx="13994438" cy="559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Morning/Afternoon Humidity</a:t>
            </a:r>
            <a:r>
              <a:rPr lang="zh-TW" alt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 </a:t>
            </a:r>
            <a:r>
              <a:rPr lang="zh-CN" alt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✅</a:t>
            </a:r>
            <a:endParaRPr lang="en-US" sz="4000" b="1" spc="240" dirty="0">
              <a:solidFill>
                <a:srgbClr val="123282"/>
              </a:solidFill>
              <a:latin typeface="Sukhumvit Set Text" panose="02000506000000020004" pitchFamily="2" charset="-34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D8C811B-DC00-0F4F-9CCD-6DF486BF6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156"/>
            <a:ext cx="18288000" cy="60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080713">
            <a:off x="-2067954" y="6807308"/>
            <a:ext cx="6794914" cy="794726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-2033647">
            <a:off x="5243900" y="8250732"/>
            <a:ext cx="1881455" cy="1889888"/>
            <a:chOff x="3876126" y="9035138"/>
            <a:chExt cx="6321665" cy="6350000"/>
          </a:xfrm>
        </p:grpSpPr>
        <p:sp>
          <p:nvSpPr>
            <p:cNvPr id="23" name="Freeform 23"/>
            <p:cNvSpPr/>
            <p:nvPr/>
          </p:nvSpPr>
          <p:spPr>
            <a:xfrm>
              <a:off x="3876126" y="9035138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sp>
        <p:nvSpPr>
          <p:cNvPr id="24" name="TextBox 4">
            <a:extLst>
              <a:ext uri="{FF2B5EF4-FFF2-40B4-BE49-F238E27FC236}">
                <a16:creationId xmlns:a16="http://schemas.microsoft.com/office/drawing/2014/main" id="{1092F30A-B7CF-4A4D-AA56-EE6EA3F4B633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25C3B0AF-510F-0A44-9392-CF1303FCBCAF}"/>
              </a:ext>
            </a:extLst>
          </p:cNvPr>
          <p:cNvSpPr txBox="1"/>
          <p:nvPr/>
        </p:nvSpPr>
        <p:spPr>
          <a:xfrm>
            <a:off x="712162" y="868350"/>
            <a:ext cx="13994438" cy="559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Morning/Afternoon Humidity</a:t>
            </a:r>
            <a:r>
              <a:rPr lang="zh-TW" alt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 </a:t>
            </a:r>
            <a:r>
              <a:rPr lang="zh-CN" alt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✅</a:t>
            </a:r>
            <a:endParaRPr lang="en-US" sz="4000" b="1" spc="240" dirty="0">
              <a:solidFill>
                <a:srgbClr val="123282"/>
              </a:solidFill>
              <a:latin typeface="Sukhumvit Set Text" panose="02000506000000020004" pitchFamily="2" charset="-34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3EE018-323C-174B-8805-B047733AA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5089"/>
            <a:ext cx="18288000" cy="60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5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0534" y="2294137"/>
            <a:ext cx="8185855" cy="6184501"/>
            <a:chOff x="0" y="-9525"/>
            <a:chExt cx="10914473" cy="82460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0914473" cy="1301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200"/>
                </a:lnSpc>
              </a:pPr>
              <a:r>
                <a:rPr lang="en-US" sz="8000" b="1" spc="120" dirty="0">
                  <a:solidFill>
                    <a:srgbClr val="FFB930"/>
                  </a:solidFill>
                  <a:latin typeface="Sukhumvit Set Text" panose="02000506000000020004" pitchFamily="2" charset="-34"/>
                </a:rPr>
                <a:t>Overview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27165"/>
              <a:ext cx="10914473" cy="5909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/>
              <a:r>
                <a:rPr lang="en-US" sz="3600" b="1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Rationale</a:t>
              </a:r>
            </a:p>
            <a:p>
              <a:pPr algn="r"/>
              <a:r>
                <a:rPr lang="en-US" sz="3600" b="1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Data Collection</a:t>
              </a:r>
            </a:p>
            <a:p>
              <a:pPr algn="r"/>
              <a:r>
                <a:rPr lang="en-US" sz="3600" b="1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Study Questions</a:t>
              </a:r>
            </a:p>
            <a:p>
              <a:pPr algn="r"/>
              <a:r>
                <a:rPr lang="en-US" sz="3600" b="1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Overview of Result</a:t>
              </a:r>
            </a:p>
            <a:p>
              <a:pPr algn="r"/>
              <a:r>
                <a:rPr lang="en-US" sz="3600" b="1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Interesting Findings</a:t>
              </a:r>
            </a:p>
            <a:p>
              <a:pPr algn="r"/>
              <a:r>
                <a:rPr lang="en-US" sz="3600" b="1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Conclusion</a:t>
              </a:r>
            </a:p>
            <a:p>
              <a:pPr algn="r"/>
              <a:r>
                <a:rPr lang="en-US" sz="3600" b="1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Future Works</a:t>
              </a:r>
            </a:p>
            <a:p>
              <a:pPr algn="r"/>
              <a:r>
                <a:rPr lang="en-US" sz="3600" b="1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References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49770">
            <a:off x="-1433988" y="-2504303"/>
            <a:ext cx="10030774" cy="1173189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84002" y="1028700"/>
            <a:ext cx="2103420" cy="210342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336602" y="4753778"/>
            <a:ext cx="1265220" cy="126522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4">
            <a:extLst>
              <a:ext uri="{FF2B5EF4-FFF2-40B4-BE49-F238E27FC236}">
                <a16:creationId xmlns:a16="http://schemas.microsoft.com/office/drawing/2014/main" id="{DBF55C40-D419-FC47-8CC4-F96995C196FB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grpSp>
        <p:nvGrpSpPr>
          <p:cNvPr id="13" name="Group 15">
            <a:extLst>
              <a:ext uri="{FF2B5EF4-FFF2-40B4-BE49-F238E27FC236}">
                <a16:creationId xmlns:a16="http://schemas.microsoft.com/office/drawing/2014/main" id="{04147A1E-055E-FA45-8E7E-CE0BE8BD9B7A}"/>
              </a:ext>
            </a:extLst>
          </p:cNvPr>
          <p:cNvGrpSpPr/>
          <p:nvPr/>
        </p:nvGrpSpPr>
        <p:grpSpPr>
          <a:xfrm>
            <a:off x="7286411" y="5206910"/>
            <a:ext cx="1550970" cy="1550970"/>
            <a:chOff x="0" y="0"/>
            <a:chExt cx="6350000" cy="6350000"/>
          </a:xfrm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984D57D1-FA51-4F4A-BF8F-0D3118A361A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080713">
            <a:off x="-2067954" y="6807308"/>
            <a:ext cx="6794914" cy="794726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-2033647">
            <a:off x="5243900" y="8250732"/>
            <a:ext cx="1881455" cy="1889888"/>
            <a:chOff x="3876126" y="9035138"/>
            <a:chExt cx="6321665" cy="6350000"/>
          </a:xfrm>
        </p:grpSpPr>
        <p:sp>
          <p:nvSpPr>
            <p:cNvPr id="23" name="Freeform 23"/>
            <p:cNvSpPr/>
            <p:nvPr/>
          </p:nvSpPr>
          <p:spPr>
            <a:xfrm>
              <a:off x="3876126" y="9035138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sp>
        <p:nvSpPr>
          <p:cNvPr id="24" name="TextBox 4">
            <a:extLst>
              <a:ext uri="{FF2B5EF4-FFF2-40B4-BE49-F238E27FC236}">
                <a16:creationId xmlns:a16="http://schemas.microsoft.com/office/drawing/2014/main" id="{1092F30A-B7CF-4A4D-AA56-EE6EA3F4B633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25C3B0AF-510F-0A44-9392-CF1303FCBCAF}"/>
              </a:ext>
            </a:extLst>
          </p:cNvPr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TW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Wind Speed</a:t>
            </a:r>
            <a:r>
              <a:rPr lang="zh-TW" alt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 </a:t>
            </a:r>
            <a:endParaRPr lang="en-US" sz="4000" b="1" spc="240" dirty="0">
              <a:solidFill>
                <a:srgbClr val="123282"/>
              </a:solidFill>
              <a:latin typeface="Sukhumvit Set Text" panose="02000506000000020004" pitchFamily="2" charset="-34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55E085-3026-6441-A34B-2B8AF17D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156"/>
            <a:ext cx="18288000" cy="60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92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080713">
            <a:off x="-2067954" y="6807308"/>
            <a:ext cx="6794914" cy="794726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-2033647">
            <a:off x="5243900" y="8250732"/>
            <a:ext cx="1881455" cy="1889888"/>
            <a:chOff x="3876126" y="9035138"/>
            <a:chExt cx="6321665" cy="6350000"/>
          </a:xfrm>
        </p:grpSpPr>
        <p:sp>
          <p:nvSpPr>
            <p:cNvPr id="23" name="Freeform 23"/>
            <p:cNvSpPr/>
            <p:nvPr/>
          </p:nvSpPr>
          <p:spPr>
            <a:xfrm>
              <a:off x="3876126" y="9035138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sp>
        <p:nvSpPr>
          <p:cNvPr id="24" name="TextBox 4">
            <a:extLst>
              <a:ext uri="{FF2B5EF4-FFF2-40B4-BE49-F238E27FC236}">
                <a16:creationId xmlns:a16="http://schemas.microsoft.com/office/drawing/2014/main" id="{1092F30A-B7CF-4A4D-AA56-EE6EA3F4B633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25C3B0AF-510F-0A44-9392-CF1303FCBCAF}"/>
              </a:ext>
            </a:extLst>
          </p:cNvPr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TW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Sunshine Hours</a:t>
            </a:r>
            <a:r>
              <a:rPr lang="zh-TW" alt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 </a:t>
            </a:r>
            <a:r>
              <a:rPr lang="zh-CN" alt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✅</a:t>
            </a:r>
            <a:endParaRPr lang="en-US" sz="4000" b="1" spc="240" dirty="0">
              <a:solidFill>
                <a:srgbClr val="123282"/>
              </a:solidFill>
              <a:latin typeface="Sukhumvit Set Text" panose="02000506000000020004" pitchFamily="2" charset="-34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9D2AEF-324A-1345-B78C-3681FE68A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156"/>
            <a:ext cx="18288000" cy="60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0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080713">
            <a:off x="-2067954" y="6807308"/>
            <a:ext cx="6794914" cy="794726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-2033647">
            <a:off x="5243900" y="8250732"/>
            <a:ext cx="1881455" cy="1889888"/>
            <a:chOff x="3876126" y="9035138"/>
            <a:chExt cx="6321665" cy="6350000"/>
          </a:xfrm>
        </p:grpSpPr>
        <p:sp>
          <p:nvSpPr>
            <p:cNvPr id="23" name="Freeform 23"/>
            <p:cNvSpPr/>
            <p:nvPr/>
          </p:nvSpPr>
          <p:spPr>
            <a:xfrm>
              <a:off x="3876126" y="9035138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sp>
        <p:nvSpPr>
          <p:cNvPr id="24" name="TextBox 4">
            <a:extLst>
              <a:ext uri="{FF2B5EF4-FFF2-40B4-BE49-F238E27FC236}">
                <a16:creationId xmlns:a16="http://schemas.microsoft.com/office/drawing/2014/main" id="{1092F30A-B7CF-4A4D-AA56-EE6EA3F4B633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25C3B0AF-510F-0A44-9392-CF1303FCBCAF}"/>
              </a:ext>
            </a:extLst>
          </p:cNvPr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Elevation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B1D921-4B61-1849-B88C-C4B6879F1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156"/>
            <a:ext cx="18288000" cy="60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2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080713">
            <a:off x="-2067954" y="6807308"/>
            <a:ext cx="6794914" cy="794726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-2033647">
            <a:off x="5243900" y="8250732"/>
            <a:ext cx="1881455" cy="1889888"/>
            <a:chOff x="3876126" y="9035138"/>
            <a:chExt cx="6321665" cy="6350000"/>
          </a:xfrm>
        </p:grpSpPr>
        <p:sp>
          <p:nvSpPr>
            <p:cNvPr id="23" name="Freeform 23"/>
            <p:cNvSpPr/>
            <p:nvPr/>
          </p:nvSpPr>
          <p:spPr>
            <a:xfrm>
              <a:off x="3876126" y="9035138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sp>
        <p:nvSpPr>
          <p:cNvPr id="24" name="TextBox 4">
            <a:extLst>
              <a:ext uri="{FF2B5EF4-FFF2-40B4-BE49-F238E27FC236}">
                <a16:creationId xmlns:a16="http://schemas.microsoft.com/office/drawing/2014/main" id="{1092F30A-B7CF-4A4D-AA56-EE6EA3F4B633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25C3B0AF-510F-0A44-9392-CF1303FCBCAF}"/>
              </a:ext>
            </a:extLst>
          </p:cNvPr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Elevation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B1D921-4B61-1849-B88C-C4B6879F1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156"/>
            <a:ext cx="18288000" cy="60586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FF9B2B0-1921-4248-B3DA-FFD875EE8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" y="2114156"/>
            <a:ext cx="18288000" cy="60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9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516582">
            <a:off x="-3736287" y="4339229"/>
            <a:ext cx="7472574" cy="873985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2033647">
            <a:off x="554333" y="5447281"/>
            <a:ext cx="1566974" cy="156697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grpSp>
        <p:nvGrpSpPr>
          <p:cNvPr id="5" name="Group 5"/>
          <p:cNvGrpSpPr/>
          <p:nvPr/>
        </p:nvGrpSpPr>
        <p:grpSpPr>
          <a:xfrm rot="-2033647">
            <a:off x="16225854" y="712326"/>
            <a:ext cx="1381093" cy="138109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348269" y="7716441"/>
            <a:ext cx="1218226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6000" dirty="0">
                <a:solidFill>
                  <a:srgbClr val="123282"/>
                </a:solidFill>
              </a:rPr>
              <a:t>Climate factors have a significant impact on the performance of athletes.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45747A04-DFAF-0D4E-BEFE-4DA4E1860531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pic>
        <p:nvPicPr>
          <p:cNvPr id="22" name="Picture 19">
            <a:extLst>
              <a:ext uri="{FF2B5EF4-FFF2-40B4-BE49-F238E27FC236}">
                <a16:creationId xmlns:a16="http://schemas.microsoft.com/office/drawing/2014/main" id="{56D3E9BE-EF13-E248-B0A4-5A8BD870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15785" y="778888"/>
            <a:ext cx="11256430" cy="6345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0F864E9C-2D65-A641-8C92-652D09F23CF5}"/>
              </a:ext>
            </a:extLst>
          </p:cNvPr>
          <p:cNvSpPr txBox="1"/>
          <p:nvPr/>
        </p:nvSpPr>
        <p:spPr>
          <a:xfrm>
            <a:off x="4348269" y="7716441"/>
            <a:ext cx="1218226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6000" dirty="0">
                <a:solidFill>
                  <a:srgbClr val="F54987"/>
                </a:solidFill>
              </a:rPr>
              <a:t>Climate factors have a significant impact on the performance of athletes.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43078">
            <a:off x="-2622228" y="-1413559"/>
            <a:ext cx="14116113" cy="1651007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2033647">
            <a:off x="6571120" y="1000596"/>
            <a:ext cx="2355551" cy="235555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2033647">
            <a:off x="14580927" y="7407663"/>
            <a:ext cx="1910645" cy="191064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FA16D6BA-BE02-D641-94A2-0CF8E9ABCA6E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55D20D4A-4E01-A947-9DCF-E6D8A8E7DD38}"/>
              </a:ext>
            </a:extLst>
          </p:cNvPr>
          <p:cNvSpPr txBox="1"/>
          <p:nvPr/>
        </p:nvSpPr>
        <p:spPr>
          <a:xfrm>
            <a:off x="1219200" y="1041130"/>
            <a:ext cx="8757358" cy="319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25000" dirty="0">
                <a:solidFill>
                  <a:srgbClr val="F54987"/>
                </a:solidFill>
                <a:latin typeface="Sukhumvit Set Text" panose="02000506000000020004" pitchFamily="2" charset="-34"/>
              </a:rPr>
              <a:t>Q3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01CAB5B1-05A7-C142-A6A7-893DD0A796A1}"/>
              </a:ext>
            </a:extLst>
          </p:cNvPr>
          <p:cNvSpPr txBox="1"/>
          <p:nvPr/>
        </p:nvSpPr>
        <p:spPr>
          <a:xfrm>
            <a:off x="4435828" y="4722854"/>
            <a:ext cx="1323169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How wealthy are those outstanding athletes? Is there any lower-income state that tends to have a better performance of athletes?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E678C4A-75CA-2E4A-9B8F-D044616D4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12997"/>
            <a:ext cx="14212510" cy="85263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712174">
            <a:off x="14816630" y="-3892150"/>
            <a:ext cx="6942740" cy="81201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8563089">
            <a:off x="-5108959" y="4405014"/>
            <a:ext cx="8299120" cy="970657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2033647">
            <a:off x="1945147" y="6713406"/>
            <a:ext cx="1629801" cy="162980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B03DD911-B797-5D40-8D6A-9123535B1FAA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9810DE4-E1D4-0742-936E-4DFF948E6B64}"/>
              </a:ext>
            </a:extLst>
          </p:cNvPr>
          <p:cNvSpPr txBox="1"/>
          <p:nvPr/>
        </p:nvSpPr>
        <p:spPr>
          <a:xfrm>
            <a:off x="419093" y="168691"/>
            <a:ext cx="8757358" cy="292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17300" dirty="0">
                <a:solidFill>
                  <a:srgbClr val="123282"/>
                </a:solidFill>
                <a:latin typeface="Sukhumvit Set Text" panose="02000506000000020004" pitchFamily="2" charset="-34"/>
              </a:rPr>
              <a:t>Q3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E53BA1BF-A15D-A44C-B5F4-8895A16CB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74" y="952500"/>
            <a:ext cx="14434326" cy="865937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8466116">
            <a:off x="-2996401" y="-3771262"/>
            <a:ext cx="5992801" cy="700912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550345">
            <a:off x="15885589" y="6079298"/>
            <a:ext cx="5868700" cy="6863977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-2033647">
            <a:off x="16554633" y="7427172"/>
            <a:ext cx="1409335" cy="140933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sp>
        <p:nvSpPr>
          <p:cNvPr id="28" name="TextBox 4">
            <a:extLst>
              <a:ext uri="{FF2B5EF4-FFF2-40B4-BE49-F238E27FC236}">
                <a16:creationId xmlns:a16="http://schemas.microsoft.com/office/drawing/2014/main" id="{39E160B1-D13B-2649-A426-9264D8649D00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A8BC2AF2-C7AF-4646-9425-2B66E548C852}"/>
              </a:ext>
            </a:extLst>
          </p:cNvPr>
          <p:cNvSpPr txBox="1"/>
          <p:nvPr/>
        </p:nvSpPr>
        <p:spPr>
          <a:xfrm>
            <a:off x="15093242" y="-64838"/>
            <a:ext cx="8757358" cy="292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17300" dirty="0">
                <a:solidFill>
                  <a:srgbClr val="FDB931"/>
                </a:solidFill>
                <a:latin typeface="Sukhumvit Set Text" panose="02000506000000020004" pitchFamily="2" charset="-34"/>
              </a:rPr>
              <a:t>Q3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B8A86EF2-61DE-7F4E-A04B-0701F1C4A01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0" t="12003" r="59171" b="33680"/>
          <a:stretch/>
        </p:blipFill>
        <p:spPr>
          <a:xfrm>
            <a:off x="1827164" y="3983112"/>
            <a:ext cx="3048001" cy="309371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8700" y="1028700"/>
            <a:ext cx="11576755" cy="1852817"/>
            <a:chOff x="0" y="0"/>
            <a:chExt cx="15435673" cy="2470423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5435673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2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Conclusion &amp; Recommendation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2723"/>
              <a:ext cx="1370847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spc="118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Can we find the possible outstanding athletes?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7700486"/>
            <a:ext cx="4638782" cy="1541840"/>
            <a:chOff x="0" y="-9525"/>
            <a:chExt cx="6185042" cy="2055786"/>
          </a:xfrm>
        </p:grpSpPr>
        <p:sp>
          <p:nvSpPr>
            <p:cNvPr id="6" name="TextBox 6"/>
            <p:cNvSpPr txBox="1"/>
            <p:nvPr/>
          </p:nvSpPr>
          <p:spPr>
            <a:xfrm>
              <a:off x="0" y="746760"/>
              <a:ext cx="6185042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PA, OH, IL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b="1" spc="56" dirty="0">
                  <a:solidFill>
                    <a:srgbClr val="FFB930"/>
                  </a:solidFill>
                  <a:latin typeface="Sukhumvit Set Text" panose="02000506000000020004" pitchFamily="2" charset="-34"/>
                </a:rPr>
                <a:t>NJ, NY, MD, VA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618504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Indoor T&amp;F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24609" y="7700486"/>
            <a:ext cx="4638782" cy="1117903"/>
            <a:chOff x="0" y="-9525"/>
            <a:chExt cx="6185042" cy="14905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48360"/>
              <a:ext cx="6185042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-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618504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Cross Country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20518" y="7700486"/>
            <a:ext cx="4676882" cy="1541840"/>
            <a:chOff x="0" y="-9525"/>
            <a:chExt cx="6235842" cy="2055786"/>
          </a:xfrm>
        </p:grpSpPr>
        <p:sp>
          <p:nvSpPr>
            <p:cNvPr id="16" name="TextBox 16"/>
            <p:cNvSpPr txBox="1"/>
            <p:nvPr/>
          </p:nvSpPr>
          <p:spPr>
            <a:xfrm>
              <a:off x="50800" y="746760"/>
              <a:ext cx="6185042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TX, FL, CO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b="1" spc="56" dirty="0">
                  <a:solidFill>
                    <a:srgbClr val="FFB930"/>
                  </a:solidFill>
                  <a:latin typeface="Sukhumvit Set Text" panose="02000506000000020004" pitchFamily="2" charset="-34"/>
                </a:rPr>
                <a:t>WA, CA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618504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Outdoor T&amp;F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433357">
            <a:off x="14622470" y="-1677990"/>
            <a:ext cx="6947972" cy="8126283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6910928" y="-688536"/>
            <a:ext cx="1377072" cy="1377072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sp>
        <p:nvSpPr>
          <p:cNvPr id="23" name="TextBox 4">
            <a:extLst>
              <a:ext uri="{FF2B5EF4-FFF2-40B4-BE49-F238E27FC236}">
                <a16:creationId xmlns:a16="http://schemas.microsoft.com/office/drawing/2014/main" id="{A65C83A6-A1BE-3D41-8CDF-E27576A7F04D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395D480-5AC5-5B4F-A5AD-7635D6BDEADB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6" t="14575" r="26869" b="25221"/>
          <a:stretch/>
        </p:blipFill>
        <p:spPr>
          <a:xfrm>
            <a:off x="13412835" y="3983111"/>
            <a:ext cx="3048001" cy="309371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6797D7B-DF85-C042-AEDD-F95418208F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1" t="9422" r="8976" b="11423"/>
          <a:stretch/>
        </p:blipFill>
        <p:spPr>
          <a:xfrm>
            <a:off x="6626608" y="3847990"/>
            <a:ext cx="5030790" cy="355749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5476C0C-0562-1F4E-B60A-89EC42CE2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8112" y="2395742"/>
            <a:ext cx="8229600" cy="7023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481362" y="2003635"/>
            <a:ext cx="11325277" cy="94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 spc="120" dirty="0">
                <a:solidFill>
                  <a:srgbClr val="FFB930"/>
                </a:solidFill>
                <a:latin typeface="Sukhumvit Set Text" panose="02000506000000020004" pitchFamily="2" charset="-34"/>
              </a:rPr>
              <a:t>Future Work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7347545"/>
            <a:ext cx="4642558" cy="1396775"/>
            <a:chOff x="0" y="-9525"/>
            <a:chExt cx="6190077" cy="1862367"/>
          </a:xfrm>
        </p:grpSpPr>
        <p:sp>
          <p:nvSpPr>
            <p:cNvPr id="6" name="TextBox 6"/>
            <p:cNvSpPr txBox="1"/>
            <p:nvPr/>
          </p:nvSpPr>
          <p:spPr>
            <a:xfrm>
              <a:off x="0" y="1268151"/>
              <a:ext cx="6190077" cy="584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Deeper exploration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619007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b="1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Country data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6135489"/>
            <a:ext cx="16230600" cy="76200"/>
          </a:xfrm>
          <a:prstGeom prst="rect">
            <a:avLst/>
          </a:prstGeom>
          <a:solidFill>
            <a:srgbClr val="123282"/>
          </a:solidFill>
        </p:spPr>
      </p:sp>
      <p:grpSp>
        <p:nvGrpSpPr>
          <p:cNvPr id="9" name="Group 9"/>
          <p:cNvGrpSpPr/>
          <p:nvPr/>
        </p:nvGrpSpPr>
        <p:grpSpPr>
          <a:xfrm>
            <a:off x="2985293" y="5847003"/>
            <a:ext cx="729372" cy="72937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22721" y="7124700"/>
            <a:ext cx="4677837" cy="2308324"/>
            <a:chOff x="0" y="-234100"/>
            <a:chExt cx="6237116" cy="307776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268151"/>
              <a:ext cx="6190077" cy="584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 lang="en-US" sz="2600" spc="52" dirty="0">
                <a:solidFill>
                  <a:srgbClr val="123282"/>
                </a:solidFill>
                <a:latin typeface="Sukhumvit Set Text" panose="02000506000000020004" pitchFamily="2" charset="-3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7039" y="-234100"/>
              <a:ext cx="6190077" cy="3077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b="1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Athletes’ hometown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For college data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or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Cross analysis between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College </a:t>
              </a:r>
              <a:r>
                <a:rPr lang="en-US" sz="3000" spc="240" dirty="0" err="1">
                  <a:solidFill>
                    <a:srgbClr val="123282"/>
                  </a:solidFill>
                  <a:latin typeface="Sukhumvit Set Text" panose="02000506000000020004" pitchFamily="2" charset="-34"/>
                </a:rPr>
                <a:t>v.s</a:t>
              </a:r>
              <a:r>
                <a:rPr lang="en-US" sz="3000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. High School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79314" y="5792589"/>
            <a:ext cx="729372" cy="72937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616742" y="7353300"/>
            <a:ext cx="4642558" cy="1452296"/>
            <a:chOff x="0" y="-83553"/>
            <a:chExt cx="6190077" cy="193639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268151"/>
              <a:ext cx="6190077" cy="584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2008-2018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3553"/>
              <a:ext cx="619007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b="1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Yearly changes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573335" y="5908279"/>
            <a:ext cx="729372" cy="729372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433357">
            <a:off x="16138945" y="1989365"/>
            <a:ext cx="4229412" cy="4946681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-2033647">
            <a:off x="16928173" y="1605786"/>
            <a:ext cx="1003466" cy="1003466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 rot="8370795">
            <a:off x="-1914503" y="-3485446"/>
            <a:ext cx="5266512" cy="6159663"/>
          </a:xfrm>
          <a:prstGeom prst="rect">
            <a:avLst/>
          </a:prstGeom>
          <a:noFill/>
        </p:spPr>
      </p:pic>
      <p:grpSp>
        <p:nvGrpSpPr>
          <p:cNvPr id="28" name="Group 11">
            <a:extLst>
              <a:ext uri="{FF2B5EF4-FFF2-40B4-BE49-F238E27FC236}">
                <a16:creationId xmlns:a16="http://schemas.microsoft.com/office/drawing/2014/main" id="{209E98BA-CC18-C242-8B03-FD3E27F6FEEA}"/>
              </a:ext>
            </a:extLst>
          </p:cNvPr>
          <p:cNvGrpSpPr>
            <a:grpSpLocks noChangeAspect="1"/>
          </p:cNvGrpSpPr>
          <p:nvPr/>
        </p:nvGrpSpPr>
        <p:grpSpPr>
          <a:xfrm>
            <a:off x="-1180146" y="1257300"/>
            <a:ext cx="4380546" cy="4156877"/>
            <a:chOff x="0" y="0"/>
            <a:chExt cx="2636520" cy="2501900"/>
          </a:xfrm>
          <a:blipFill dpi="0" rotWithShape="1">
            <a:blip r:embed="rId5"/>
            <a:srcRect/>
            <a:tile tx="1212850" ty="266700" sx="40000" sy="40000" flip="none" algn="tr"/>
          </a:blipFill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A3874982-A419-5B45-B022-C1AA4324A375}"/>
                </a:ext>
              </a:extLst>
            </p:cNvPr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 dpi="0" rotWithShape="1">
              <a:blip r:embed="rId5"/>
              <a:srcRect/>
              <a:tile tx="1212850" ty="266700" sx="50000" sy="50000" flip="none" algn="tr"/>
            </a:blip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0" name="Group 11">
            <a:extLst>
              <a:ext uri="{FF2B5EF4-FFF2-40B4-BE49-F238E27FC236}">
                <a16:creationId xmlns:a16="http://schemas.microsoft.com/office/drawing/2014/main" id="{08DF1DE0-98AB-A74E-AA31-4BD697969696}"/>
              </a:ext>
            </a:extLst>
          </p:cNvPr>
          <p:cNvGrpSpPr>
            <a:grpSpLocks noChangeAspect="1"/>
          </p:cNvGrpSpPr>
          <p:nvPr/>
        </p:nvGrpSpPr>
        <p:grpSpPr>
          <a:xfrm>
            <a:off x="15335047" y="-374543"/>
            <a:ext cx="4380546" cy="4156877"/>
            <a:chOff x="0" y="0"/>
            <a:chExt cx="2636520" cy="2501900"/>
          </a:xfrm>
          <a:blipFill dpi="0" rotWithShape="1">
            <a:blip r:embed="rId5"/>
            <a:srcRect/>
            <a:tile tx="1212850" ty="266700" sx="40000" sy="40000" flip="none" algn="tr"/>
          </a:blipFill>
        </p:grpSpPr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86EEBCE7-B116-9D4F-9FE2-BB48EC1AD7AB}"/>
                </a:ext>
              </a:extLst>
            </p:cNvPr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 dpi="0" rotWithShape="1">
              <a:blip r:embed="rId6"/>
              <a:srcRect/>
              <a:tile tx="1212850" ty="266700" sx="50000" sy="50000" flip="none" algn="tr"/>
            </a:blip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65029" y="4524240"/>
            <a:ext cx="1281708" cy="12817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28700" y="952500"/>
            <a:ext cx="8115300" cy="7162800"/>
            <a:chOff x="0" y="-1311033"/>
            <a:chExt cx="10820400" cy="9550398"/>
          </a:xfrm>
        </p:grpSpPr>
        <p:sp>
          <p:nvSpPr>
            <p:cNvPr id="5" name="TextBox 5"/>
            <p:cNvSpPr txBox="1"/>
            <p:nvPr/>
          </p:nvSpPr>
          <p:spPr>
            <a:xfrm>
              <a:off x="0" y="-1311033"/>
              <a:ext cx="8694529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400" b="1" spc="120" dirty="0">
                  <a:solidFill>
                    <a:srgbClr val="FFB930"/>
                  </a:solidFill>
                  <a:latin typeface="Sukhumvit Set Text" panose="02000506000000020004" pitchFamily="2" charset="-34"/>
                </a:rPr>
                <a:t>Background &amp; Rationale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80740"/>
              <a:ext cx="10820400" cy="6497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b="1" spc="118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Track &amp; Field and XC coach at AU Athletes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98671" y="3989431"/>
              <a:ext cx="8694529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919"/>
                </a:lnSpc>
                <a:buFontTx/>
                <a:buChar char="-"/>
              </a:pPr>
              <a:r>
                <a:rPr lang="en-US" sz="2800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HS Students performance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59367"/>
              <a:ext cx="869452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b="1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Environmental effects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98671" y="6273015"/>
              <a:ext cx="8694529" cy="1966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919"/>
                </a:lnSpc>
                <a:buFontTx/>
                <a:buChar char="-"/>
              </a:pPr>
              <a:r>
                <a:rPr lang="en-US" sz="2800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Household Income</a:t>
              </a:r>
            </a:p>
            <a:p>
              <a:pPr marL="457200" indent="-457200">
                <a:lnSpc>
                  <a:spcPts val="3919"/>
                </a:lnSpc>
                <a:buFontTx/>
                <a:buChar char="-"/>
              </a:pPr>
              <a:r>
                <a:rPr lang="en-US" altLang="zh-TW" sz="2800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FWS scholarship</a:t>
              </a:r>
              <a:endParaRPr lang="en-US" sz="2800" spc="56" dirty="0">
                <a:solidFill>
                  <a:srgbClr val="123282"/>
                </a:solidFill>
                <a:latin typeface="Sukhumvit Set Text" panose="02000506000000020004" pitchFamily="2" charset="-34"/>
              </a:endParaRPr>
            </a:p>
            <a:p>
              <a:pPr marL="457200" indent="-457200">
                <a:lnSpc>
                  <a:spcPts val="3919"/>
                </a:lnSpc>
                <a:buFontTx/>
                <a:buChar char="-"/>
              </a:pPr>
              <a:r>
                <a:rPr lang="en-US" altLang="zh-TW" sz="2800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Recruiting new athletes</a:t>
              </a:r>
              <a:endParaRPr lang="en-US" sz="2800" spc="56" dirty="0">
                <a:solidFill>
                  <a:srgbClr val="123282"/>
                </a:solidFill>
                <a:latin typeface="Sukhumvit Set Text" panose="02000506000000020004" pitchFamily="2" charset="-3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281060"/>
              <a:ext cx="869452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b="1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Social Economy 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251679" y="1140135"/>
            <a:ext cx="8121922" cy="7632000"/>
            <a:chOff x="36565" y="-7620"/>
            <a:chExt cx="2694940" cy="2532380"/>
          </a:xfrm>
          <a:blipFill dpi="0" rotWithShape="1">
            <a:blip r:embed="rId3"/>
            <a:srcRect/>
            <a:tile tx="1212850" ty="266700" sx="100000" sy="100000" flip="none" algn="tr"/>
          </a:blip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grpSpPr>
        <p:sp>
          <p:nvSpPr>
            <p:cNvPr id="12" name="Freeform 12"/>
            <p:cNvSpPr/>
            <p:nvPr/>
          </p:nvSpPr>
          <p:spPr>
            <a:xfrm>
              <a:off x="36565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849249">
            <a:off x="12820188" y="-4425110"/>
            <a:ext cx="8294321" cy="970096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686525">
            <a:off x="11710050" y="7186946"/>
            <a:ext cx="5301091" cy="6200106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FBF49EDE-852C-304E-B218-390DFE16B012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12967480" cy="80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9"/>
              </a:lnSpc>
            </a:pPr>
            <a:r>
              <a:rPr lang="en-US" sz="5500" b="1" spc="99" dirty="0">
                <a:solidFill>
                  <a:srgbClr val="123282"/>
                </a:solidFill>
                <a:latin typeface="Sukhumvit Set Text" panose="02000506000000020004" pitchFamily="2" charset="-34"/>
              </a:rPr>
              <a:t>References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04687" y="9333508"/>
            <a:ext cx="724013" cy="72401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5067" y="-1244036"/>
            <a:ext cx="9992219" cy="11686805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-2033647">
            <a:off x="13504662" y="4037876"/>
            <a:ext cx="2250545" cy="225054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sp>
        <p:nvSpPr>
          <p:cNvPr id="26" name="TextBox 4">
            <a:extLst>
              <a:ext uri="{FF2B5EF4-FFF2-40B4-BE49-F238E27FC236}">
                <a16:creationId xmlns:a16="http://schemas.microsoft.com/office/drawing/2014/main" id="{79A4866E-C9D3-AE40-95D4-9D189865C828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7811" y="2377261"/>
            <a:ext cx="11521989" cy="7109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- NOAA (National Oceanic and Atmospheric Administration)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 https://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www.ncdc.noaa.gov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/cag/statewide/mapping/110/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pcp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/201812/12/value  </a:t>
            </a:r>
          </a:p>
          <a:p>
            <a:r>
              <a:rPr lang="en-US" sz="22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- Current Results  </a:t>
            </a:r>
          </a:p>
          <a:p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https://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www.currentresults.com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/Weather/US/average-annual-state-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sunshine.php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  </a:t>
            </a:r>
          </a:p>
          <a:p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https://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www.currentresults.com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/Weather/US/annual-average-humidity-by-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state.php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  </a:t>
            </a:r>
          </a:p>
          <a:p>
            <a:r>
              <a:rPr lang="en-US" sz="22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- </a:t>
            </a:r>
            <a:r>
              <a:rPr lang="en-US" sz="2200" b="1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USA.com</a:t>
            </a:r>
            <a:r>
              <a:rPr lang="en-US" sz="22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  </a:t>
            </a:r>
          </a:p>
          <a:p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http://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www.usa.com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/rank/us--average-wind-speed--state-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rank.htm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  </a:t>
            </a:r>
          </a:p>
          <a:p>
            <a:r>
              <a:rPr lang="en-US" sz="22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- Smart Search  </a:t>
            </a:r>
          </a:p>
          <a:p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https://smart-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search.app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/resources/2019-2020-efc-quick-reference.pdf  </a:t>
            </a:r>
          </a:p>
          <a:p>
            <a:r>
              <a:rPr lang="en-US" sz="22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- Census Bureau  </a:t>
            </a:r>
          </a:p>
          <a:p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https://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www.census.gov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search-results.html?searchType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=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web&amp;cssp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=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SERP&amp;q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=annual%20income  </a:t>
            </a:r>
          </a:p>
          <a:p>
            <a:r>
              <a:rPr lang="en-US" sz="22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- </a:t>
            </a:r>
            <a:r>
              <a:rPr lang="en-US" sz="2200" b="1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infoplease.com</a:t>
            </a:r>
            <a:r>
              <a:rPr lang="en-US" sz="22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  </a:t>
            </a:r>
          </a:p>
          <a:p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https://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www.infoplease.com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/world/united-states-geography/highest-lowest-and-mean-elevations-united-states  </a:t>
            </a:r>
          </a:p>
          <a:p>
            <a:r>
              <a:rPr lang="en-US" sz="22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- MileSplit  </a:t>
            </a:r>
          </a:p>
          <a:p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https://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www.milesplit.com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/  </a:t>
            </a:r>
          </a:p>
          <a:p>
            <a:r>
              <a:rPr lang="en-US" sz="22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- TFRRS  </a:t>
            </a:r>
          </a:p>
          <a:p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https://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tfrrs.org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/  </a:t>
            </a:r>
          </a:p>
          <a:p>
            <a:r>
              <a:rPr lang="en-US" sz="22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- American University Athletics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  </a:t>
            </a:r>
          </a:p>
          <a:p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https://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aueagles.com</a:t>
            </a:r>
            <a:r>
              <a:rPr lang="en-US" sz="2200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/sports/track-and-field/</a:t>
            </a:r>
            <a:r>
              <a:rPr lang="en-US" sz="2200" spc="118" dirty="0" err="1">
                <a:solidFill>
                  <a:srgbClr val="123282"/>
                </a:solidFill>
                <a:latin typeface="Sukhumvit Set Text" panose="02000506000000020004" pitchFamily="2" charset="-34"/>
              </a:rPr>
              <a:t>roster#sidearm-m-roster</a:t>
            </a:r>
            <a:endParaRPr lang="en-US" sz="2200" spc="118" dirty="0">
              <a:solidFill>
                <a:srgbClr val="123282"/>
              </a:solidFill>
              <a:latin typeface="Sukhumvit Set Text" panose="02000506000000020004" pitchFamily="2" charset="-34"/>
            </a:endParaRPr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7A89C51F-EF48-3B40-AF58-9B8943EF322D}"/>
              </a:ext>
            </a:extLst>
          </p:cNvPr>
          <p:cNvGrpSpPr/>
          <p:nvPr/>
        </p:nvGrpSpPr>
        <p:grpSpPr>
          <a:xfrm>
            <a:off x="14071819" y="4474612"/>
            <a:ext cx="1377072" cy="1377072"/>
            <a:chOff x="0" y="0"/>
            <a:chExt cx="6350000" cy="6350000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481164D3-1BA9-1C40-94A9-7F7B3B84188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</p:spTree>
    <p:extLst>
      <p:ext uri="{BB962C8B-B14F-4D97-AF65-F5344CB8AC3E}">
        <p14:creationId xmlns:p14="http://schemas.microsoft.com/office/powerpoint/2010/main" val="1693481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3086100"/>
            <a:ext cx="12992100" cy="118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13800" spc="120" dirty="0">
                <a:solidFill>
                  <a:srgbClr val="123282"/>
                </a:solidFill>
                <a:latin typeface="Sukhumvit Set Text" panose="02000506000000020004" pitchFamily="2" charset="-34"/>
              </a:rPr>
              <a:t>Thank you!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7566128"/>
            <a:ext cx="9058382" cy="2301772"/>
            <a:chOff x="0" y="883364"/>
            <a:chExt cx="12077842" cy="3069029"/>
          </a:xfrm>
        </p:grpSpPr>
        <p:sp>
          <p:nvSpPr>
            <p:cNvPr id="6" name="TextBox 6"/>
            <p:cNvSpPr txBox="1"/>
            <p:nvPr/>
          </p:nvSpPr>
          <p:spPr>
            <a:xfrm>
              <a:off x="0" y="1621831"/>
              <a:ext cx="12077842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MS of Data Science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3364"/>
              <a:ext cx="1207784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Wei-Hua Hsu (Wafer)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19741"/>
              <a:ext cx="12077842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wh0225a@student.american.edu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581275"/>
              <a:ext cx="1207784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24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EMAIL ADDRESS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433357">
            <a:off x="11791774" y="-1817377"/>
            <a:ext cx="10091656" cy="1180310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408467" y="390490"/>
            <a:ext cx="1700922" cy="170092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grpSp>
        <p:nvGrpSpPr>
          <p:cNvPr id="18" name="Group 21">
            <a:extLst>
              <a:ext uri="{FF2B5EF4-FFF2-40B4-BE49-F238E27FC236}">
                <a16:creationId xmlns:a16="http://schemas.microsoft.com/office/drawing/2014/main" id="{C2DA9599-8DCB-944E-AF79-1FA5A7B16359}"/>
              </a:ext>
            </a:extLst>
          </p:cNvPr>
          <p:cNvGrpSpPr/>
          <p:nvPr/>
        </p:nvGrpSpPr>
        <p:grpSpPr>
          <a:xfrm>
            <a:off x="11436064" y="6957838"/>
            <a:ext cx="1292368" cy="1292368"/>
            <a:chOff x="0" y="0"/>
            <a:chExt cx="6350000" cy="6350000"/>
          </a:xfrm>
        </p:grpSpPr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447ED02B-5DC7-E346-8456-B94B669B188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sp>
        <p:nvSpPr>
          <p:cNvPr id="20" name="Freeform 7">
            <a:extLst>
              <a:ext uri="{FF2B5EF4-FFF2-40B4-BE49-F238E27FC236}">
                <a16:creationId xmlns:a16="http://schemas.microsoft.com/office/drawing/2014/main" id="{5EA9E802-BF0D-104F-A111-445352BF43FF}"/>
              </a:ext>
            </a:extLst>
          </p:cNvPr>
          <p:cNvSpPr/>
          <p:nvPr/>
        </p:nvSpPr>
        <p:spPr>
          <a:xfrm>
            <a:off x="11430000" y="342900"/>
            <a:ext cx="6248400" cy="9654353"/>
          </a:xfrm>
          <a:custGeom>
            <a:avLst/>
            <a:gdLst/>
            <a:ahLst/>
            <a:cxnLst/>
            <a:rect l="l" t="t" r="r" b="b"/>
            <a:pathLst>
              <a:path w="2694940" h="2532380">
                <a:moveTo>
                  <a:pt x="2463800" y="756920"/>
                </a:moveTo>
                <a:cubicBezTo>
                  <a:pt x="2354580" y="509270"/>
                  <a:pt x="2200910" y="260350"/>
                  <a:pt x="1951990" y="132080"/>
                </a:cubicBezTo>
                <a:cubicBezTo>
                  <a:pt x="1929130" y="120650"/>
                  <a:pt x="1905000" y="109220"/>
                  <a:pt x="1880870" y="100330"/>
                </a:cubicBezTo>
                <a:cubicBezTo>
                  <a:pt x="1762760" y="48260"/>
                  <a:pt x="1638300" y="20320"/>
                  <a:pt x="1510030" y="15240"/>
                </a:cubicBezTo>
                <a:cubicBezTo>
                  <a:pt x="1492250" y="12700"/>
                  <a:pt x="1473200" y="10160"/>
                  <a:pt x="1454150" y="8890"/>
                </a:cubicBezTo>
                <a:cubicBezTo>
                  <a:pt x="1332230" y="0"/>
                  <a:pt x="1221740" y="25400"/>
                  <a:pt x="1120140" y="72390"/>
                </a:cubicBezTo>
                <a:cubicBezTo>
                  <a:pt x="934720" y="129540"/>
                  <a:pt x="754380" y="220980"/>
                  <a:pt x="601980" y="334010"/>
                </a:cubicBezTo>
                <a:cubicBezTo>
                  <a:pt x="402590" y="483870"/>
                  <a:pt x="237490" y="676910"/>
                  <a:pt x="138430" y="908050"/>
                </a:cubicBezTo>
                <a:cubicBezTo>
                  <a:pt x="80010" y="1043940"/>
                  <a:pt x="46990" y="1186180"/>
                  <a:pt x="29210" y="1333500"/>
                </a:cubicBezTo>
                <a:cubicBezTo>
                  <a:pt x="10160" y="1485900"/>
                  <a:pt x="0" y="1645920"/>
                  <a:pt x="33020" y="1795780"/>
                </a:cubicBezTo>
                <a:cubicBezTo>
                  <a:pt x="91440" y="2057400"/>
                  <a:pt x="307340" y="2265680"/>
                  <a:pt x="542290" y="2378710"/>
                </a:cubicBezTo>
                <a:cubicBezTo>
                  <a:pt x="788670" y="2496820"/>
                  <a:pt x="1064260" y="2532380"/>
                  <a:pt x="1333500" y="2496820"/>
                </a:cubicBezTo>
                <a:cubicBezTo>
                  <a:pt x="1619250" y="2458720"/>
                  <a:pt x="1891030" y="2345690"/>
                  <a:pt x="2134870" y="2193290"/>
                </a:cubicBezTo>
                <a:cubicBezTo>
                  <a:pt x="2354580" y="2056130"/>
                  <a:pt x="2566670" y="1870710"/>
                  <a:pt x="2627630" y="1607820"/>
                </a:cubicBezTo>
                <a:cubicBezTo>
                  <a:pt x="2694940" y="1314450"/>
                  <a:pt x="2579370" y="1021080"/>
                  <a:pt x="2463800" y="756920"/>
                </a:cubicBez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59" t="-1751" r="-5184" b="87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535681E7-98DD-D142-9EAB-E33A7DB438A4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FFB930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9BC2F9B-1453-1545-A382-F04EB3039C61}"/>
              </a:ext>
            </a:extLst>
          </p:cNvPr>
          <p:cNvSpPr txBox="1"/>
          <p:nvPr/>
        </p:nvSpPr>
        <p:spPr>
          <a:xfrm>
            <a:off x="1028700" y="5767046"/>
            <a:ext cx="1038356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3200" u="sng" dirty="0">
                <a:solidFill>
                  <a:srgbClr val="FFB93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ShinyApp:</a:t>
            </a:r>
          </a:p>
          <a:p>
            <a:r>
              <a:rPr lang="en-US" altLang="zh-TW" sz="3200" u="sng" dirty="0">
                <a:solidFill>
                  <a:srgbClr val="FFB930"/>
                </a:solidFill>
              </a:rPr>
              <a:t>https://wafer110.shinyapps.io/</a:t>
            </a:r>
            <a:r>
              <a:rPr lang="en-US" altLang="zh-TW" sz="3200" u="sng" dirty="0" err="1">
                <a:solidFill>
                  <a:srgbClr val="FFB930"/>
                </a:solidFill>
              </a:rPr>
              <a:t>Shiny_WeiHuaHsu</a:t>
            </a:r>
            <a:r>
              <a:rPr lang="en-US" altLang="zh-TW" sz="3200" u="sng" dirty="0">
                <a:solidFill>
                  <a:srgbClr val="FFB93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 rot="-2033647">
            <a:off x="-795064" y="6086122"/>
            <a:ext cx="1590128" cy="159012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grpSp>
        <p:nvGrpSpPr>
          <p:cNvPr id="2" name="Group 2"/>
          <p:cNvGrpSpPr/>
          <p:nvPr/>
        </p:nvGrpSpPr>
        <p:grpSpPr>
          <a:xfrm>
            <a:off x="820007" y="931380"/>
            <a:ext cx="12667393" cy="2218759"/>
            <a:chOff x="-1" y="-9525"/>
            <a:chExt cx="16889856" cy="2958345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8730073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20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Collect the Data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1649319"/>
              <a:ext cx="16889856" cy="1299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spc="118" dirty="0">
                  <a:solidFill>
                    <a:srgbClr val="F44A87"/>
                  </a:solidFill>
                  <a:latin typeface="Sukhumvit Set Text" panose="02000506000000020004" pitchFamily="2" charset="-34"/>
                </a:rPr>
                <a:t>Gather/join sports, climate, and social economy data</a:t>
              </a:r>
            </a:p>
            <a:p>
              <a:pPr>
                <a:lnSpc>
                  <a:spcPts val="3840"/>
                </a:lnSpc>
              </a:pPr>
              <a:r>
                <a:rPr lang="en-US" sz="3200" spc="118" dirty="0">
                  <a:solidFill>
                    <a:srgbClr val="F44A87"/>
                  </a:solidFill>
                  <a:latin typeface="Sukhumvit Set Text" panose="02000506000000020004" pitchFamily="2" charset="-34"/>
                </a:rPr>
                <a:t>(Statewide)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521017" y="6881186"/>
            <a:ext cx="5595058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1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U.S. High School </a:t>
            </a:r>
            <a:r>
              <a:rPr lang="en-US" altLang="zh-TW" sz="2800" b="1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Data</a:t>
            </a:r>
            <a:endParaRPr lang="en-US" sz="2800" b="1" spc="56" dirty="0">
              <a:solidFill>
                <a:srgbClr val="123282"/>
              </a:solidFill>
              <a:latin typeface="Sukhumvit Set Text" panose="02000506000000020004" pitchFamily="2" charset="-34"/>
            </a:endParaRPr>
          </a:p>
          <a:p>
            <a:pPr>
              <a:lnSpc>
                <a:spcPts val="3919"/>
              </a:lnSpc>
            </a:pPr>
            <a:r>
              <a:rPr lang="en-US" sz="2800" b="1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Track &amp; Field and XC</a:t>
            </a:r>
          </a:p>
          <a:p>
            <a:pPr>
              <a:lnSpc>
                <a:spcPts val="3919"/>
              </a:lnSpc>
            </a:pPr>
            <a:r>
              <a:rPr lang="en-US" sz="2800" b="1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(800, 1600, 3200, 5k)</a:t>
            </a:r>
          </a:p>
          <a:p>
            <a:pPr>
              <a:lnSpc>
                <a:spcPts val="3919"/>
              </a:lnSpc>
            </a:pPr>
            <a:r>
              <a:rPr lang="en-US" sz="2800" b="1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(College Data</a:t>
            </a:r>
            <a:r>
              <a:rPr lang="en-US" sz="2800" b="1" strike="sngStrike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, state info</a:t>
            </a:r>
            <a:r>
              <a:rPr lang="en-US" sz="2800" b="1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11942" y="7173937"/>
            <a:ext cx="5595058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1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U.S. yearly climate data</a:t>
            </a:r>
          </a:p>
          <a:p>
            <a:pPr>
              <a:lnSpc>
                <a:spcPts val="3919"/>
              </a:lnSpc>
            </a:pPr>
            <a:r>
              <a:rPr lang="en-US" sz="2800" b="1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(Temp, rainfall, sunshine, </a:t>
            </a:r>
          </a:p>
          <a:p>
            <a:pPr>
              <a:lnSpc>
                <a:spcPts val="3919"/>
              </a:lnSpc>
            </a:pPr>
            <a:r>
              <a:rPr lang="en-US" sz="2800" b="1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wind speed, altitude, humidity)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4024" y="7288654"/>
            <a:ext cx="4625672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Median Household Income</a:t>
            </a:r>
          </a:p>
          <a:p>
            <a:pPr algn="ctr">
              <a:lnSpc>
                <a:spcPts val="3919"/>
              </a:lnSpc>
            </a:pPr>
            <a:r>
              <a:rPr lang="en-US" sz="2800" b="1" spc="56" dirty="0">
                <a:solidFill>
                  <a:srgbClr val="123282"/>
                </a:solidFill>
                <a:latin typeface="Sukhumvit Set Text" panose="02000506000000020004" pitchFamily="2" charset="-34"/>
              </a:rPr>
              <a:t>(2013-2017)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059437">
            <a:off x="-2657594" y="6756633"/>
            <a:ext cx="5400812" cy="6316739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881A06-CC8F-394D-8C53-1E5B950112EF}"/>
              </a:ext>
            </a:extLst>
          </p:cNvPr>
          <p:cNvGrpSpPr/>
          <p:nvPr/>
        </p:nvGrpSpPr>
        <p:grpSpPr>
          <a:xfrm>
            <a:off x="2265636" y="4361114"/>
            <a:ext cx="1977807" cy="1986672"/>
            <a:chOff x="3301292" y="4728091"/>
            <a:chExt cx="1977807" cy="1986672"/>
          </a:xfrm>
        </p:grpSpPr>
        <p:grpSp>
          <p:nvGrpSpPr>
            <p:cNvPr id="11" name="Group 11"/>
            <p:cNvGrpSpPr/>
            <p:nvPr/>
          </p:nvGrpSpPr>
          <p:grpSpPr>
            <a:xfrm>
              <a:off x="3301292" y="4728091"/>
              <a:ext cx="1977807" cy="1986672"/>
              <a:chOff x="14166" y="0"/>
              <a:chExt cx="6321665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6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44A87"/>
              </a:solidFill>
            </p:spPr>
          </p:sp>
        </p:grp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E57FD0C9-D8CD-F84A-9850-6C1E9F5CF588}"/>
                </a:ext>
              </a:extLst>
            </p:cNvPr>
            <p:cNvSpPr txBox="1"/>
            <p:nvPr/>
          </p:nvSpPr>
          <p:spPr>
            <a:xfrm>
              <a:off x="3784857" y="5779830"/>
              <a:ext cx="1010675" cy="666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zh-CN" altLang="en-US" sz="8000" b="1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💰</a:t>
              </a:r>
              <a:endParaRPr lang="en-US" sz="8000" b="1" spc="56" dirty="0">
                <a:solidFill>
                  <a:srgbClr val="123282"/>
                </a:solidFill>
                <a:latin typeface="Sukhumvit Set Text" panose="02000506000000020004" pitchFamily="2" charset="-34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52345CE-F446-B144-B873-F1560708E985}"/>
              </a:ext>
            </a:extLst>
          </p:cNvPr>
          <p:cNvGrpSpPr/>
          <p:nvPr/>
        </p:nvGrpSpPr>
        <p:grpSpPr>
          <a:xfrm>
            <a:off x="7658494" y="4361114"/>
            <a:ext cx="1977807" cy="1986672"/>
            <a:chOff x="10062832" y="6438900"/>
            <a:chExt cx="1977807" cy="1986672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35E1400-3E31-4D4D-85D1-C1685DF6E029}"/>
                </a:ext>
              </a:extLst>
            </p:cNvPr>
            <p:cNvSpPr/>
            <p:nvPr/>
          </p:nvSpPr>
          <p:spPr>
            <a:xfrm>
              <a:off x="10062832" y="6438900"/>
              <a:ext cx="1977807" cy="1986672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588ADE46-5193-4C42-AE89-76A947E75013}"/>
                </a:ext>
              </a:extLst>
            </p:cNvPr>
            <p:cNvSpPr txBox="1"/>
            <p:nvPr/>
          </p:nvSpPr>
          <p:spPr>
            <a:xfrm>
              <a:off x="10668000" y="7505700"/>
              <a:ext cx="505386" cy="666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zh-CN" altLang="en-US" sz="8000" b="1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🏃</a:t>
              </a:r>
              <a:endParaRPr lang="en-US" sz="8000" b="1" spc="56" dirty="0">
                <a:solidFill>
                  <a:srgbClr val="123282"/>
                </a:solidFill>
                <a:latin typeface="Sukhumvit Set Text" panose="02000506000000020004" pitchFamily="2" charset="-34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E2F8E9D-11F5-C047-B9D8-6C95654877F5}"/>
              </a:ext>
            </a:extLst>
          </p:cNvPr>
          <p:cNvGrpSpPr/>
          <p:nvPr/>
        </p:nvGrpSpPr>
        <p:grpSpPr>
          <a:xfrm>
            <a:off x="13792200" y="4361114"/>
            <a:ext cx="1977807" cy="1986672"/>
            <a:chOff x="8843188" y="4150164"/>
            <a:chExt cx="1977807" cy="1986672"/>
          </a:xfrm>
        </p:grpSpPr>
        <p:grpSp>
          <p:nvGrpSpPr>
            <p:cNvPr id="8" name="Group 8"/>
            <p:cNvGrpSpPr/>
            <p:nvPr/>
          </p:nvGrpSpPr>
          <p:grpSpPr>
            <a:xfrm>
              <a:off x="8843188" y="4150164"/>
              <a:ext cx="1977807" cy="1986672"/>
              <a:chOff x="14166" y="0"/>
              <a:chExt cx="6321665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6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B930"/>
              </a:solidFill>
            </p:spPr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0DF6916-C158-9440-AEB4-4BAED6F84014}"/>
                </a:ext>
              </a:extLst>
            </p:cNvPr>
            <p:cNvSpPr/>
            <p:nvPr/>
          </p:nvSpPr>
          <p:spPr>
            <a:xfrm>
              <a:off x="9220200" y="4610100"/>
              <a:ext cx="1219373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b="1" spc="56" dirty="0">
                  <a:solidFill>
                    <a:srgbClr val="123282"/>
                  </a:solidFill>
                  <a:latin typeface="Sukhumvit Set Text" panose="02000506000000020004" pitchFamily="2" charset="-34"/>
                </a:rPr>
                <a:t>☁️</a:t>
              </a:r>
              <a:endParaRPr lang="en-US" sz="80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374" y="1274445"/>
            <a:ext cx="15202126" cy="6840855"/>
            <a:chOff x="-51101" y="-3274884"/>
            <a:chExt cx="20269501" cy="9121137"/>
          </a:xfrm>
        </p:grpSpPr>
        <p:sp>
          <p:nvSpPr>
            <p:cNvPr id="3" name="TextBox 3"/>
            <p:cNvSpPr txBox="1"/>
            <p:nvPr/>
          </p:nvSpPr>
          <p:spPr>
            <a:xfrm>
              <a:off x="-51101" y="-3274884"/>
              <a:ext cx="11320873" cy="3939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9600" b="1" spc="120" dirty="0">
                  <a:solidFill>
                    <a:srgbClr val="F44A87"/>
                  </a:solidFill>
                  <a:latin typeface="Sukhumvit Set Text" panose="02000506000000020004" pitchFamily="2" charset="-34"/>
                </a:rPr>
                <a:t>Study Questions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55600" y="2399157"/>
              <a:ext cx="19862800" cy="34470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5500" b="1" spc="240" dirty="0">
                  <a:solidFill>
                    <a:srgbClr val="FDB931"/>
                  </a:solidFill>
                  <a:latin typeface="Sukhumvit Set Text" panose="02000506000000020004" pitchFamily="2" charset="-34"/>
                </a:rPr>
                <a:t>Statewide effects</a:t>
              </a:r>
            </a:p>
            <a:p>
              <a:pPr marL="514350" indent="-514350">
                <a:buAutoNum type="arabicPeriod"/>
              </a:pPr>
              <a:r>
                <a:rPr lang="en-US" sz="5500" b="1" spc="240" dirty="0">
                  <a:solidFill>
                    <a:srgbClr val="FDB931"/>
                  </a:solidFill>
                  <a:latin typeface="Sukhumvit Set Text" panose="02000506000000020004" pitchFamily="2" charset="-34"/>
                </a:rPr>
                <a:t>Climate factors</a:t>
              </a:r>
            </a:p>
            <a:p>
              <a:pPr marL="514350" indent="-514350">
                <a:buAutoNum type="arabicPeriod"/>
              </a:pPr>
              <a:r>
                <a:rPr lang="en-US" sz="5500" b="1" spc="240" dirty="0">
                  <a:solidFill>
                    <a:srgbClr val="FDB931"/>
                  </a:solidFill>
                  <a:latin typeface="Sukhumvit Set Text" panose="02000506000000020004" pitchFamily="2" charset="-34"/>
                </a:rPr>
                <a:t>Social Economy / Household income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313145">
            <a:off x="12603380" y="-1505179"/>
            <a:ext cx="11369241" cy="1329735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147102" y="4681795"/>
            <a:ext cx="2084370" cy="20843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423702" y="1028700"/>
            <a:ext cx="1531920" cy="153192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sp>
        <p:nvSpPr>
          <p:cNvPr id="12" name="TextBox 4">
            <a:extLst>
              <a:ext uri="{FF2B5EF4-FFF2-40B4-BE49-F238E27FC236}">
                <a16:creationId xmlns:a16="http://schemas.microsoft.com/office/drawing/2014/main" id="{8EFCF449-C2CE-9A47-B9CE-DC6B31CFFEB5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038605">
            <a:off x="-5055291" y="-121718"/>
            <a:ext cx="12476855" cy="145928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52798" y="3229618"/>
            <a:ext cx="11909502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What does the statewide player performance look like? </a:t>
            </a:r>
          </a:p>
          <a:p>
            <a:r>
              <a:rPr lang="en-US" sz="4800" b="1" spc="118" dirty="0">
                <a:solidFill>
                  <a:srgbClr val="123282"/>
                </a:solidFill>
                <a:latin typeface="Sukhumvit Set Text" panose="02000506000000020004" pitchFamily="2" charset="-34"/>
              </a:rPr>
              <a:t>Are there some states tend to have better performance?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664752">
            <a:off x="13992455" y="-3840121"/>
            <a:ext cx="6533691" cy="764174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2033647">
            <a:off x="13678284" y="860359"/>
            <a:ext cx="1566974" cy="156697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2033647">
            <a:off x="915824" y="1662712"/>
            <a:ext cx="2552558" cy="255255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4A87"/>
            </a:solidFill>
          </p:spPr>
        </p:sp>
      </p:grpSp>
      <p:sp>
        <p:nvSpPr>
          <p:cNvPr id="14" name="TextBox 4">
            <a:extLst>
              <a:ext uri="{FF2B5EF4-FFF2-40B4-BE49-F238E27FC236}">
                <a16:creationId xmlns:a16="http://schemas.microsoft.com/office/drawing/2014/main" id="{E96C75CC-351B-294F-B0FB-FA7F6FB0AB21}"/>
              </a:ext>
            </a:extLst>
          </p:cNvPr>
          <p:cNvSpPr txBox="1"/>
          <p:nvPr/>
        </p:nvSpPr>
        <p:spPr>
          <a:xfrm>
            <a:off x="500945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FFB930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E6F3DFCB-CA41-2347-83A8-6C2AD63058D0}"/>
              </a:ext>
            </a:extLst>
          </p:cNvPr>
          <p:cNvSpPr txBox="1"/>
          <p:nvPr/>
        </p:nvSpPr>
        <p:spPr>
          <a:xfrm>
            <a:off x="1771130" y="5576879"/>
            <a:ext cx="8757358" cy="319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25000" dirty="0">
                <a:solidFill>
                  <a:srgbClr val="FDB931"/>
                </a:solidFill>
                <a:latin typeface="Sukhumvit Set Text" panose="02000506000000020004" pitchFamily="2" charset="-34"/>
              </a:rPr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159048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3845378" y="7759822"/>
            <a:ext cx="2141520" cy="214152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660888">
            <a:off x="-942843" y="6158247"/>
            <a:ext cx="5301091" cy="620010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103543">
            <a:off x="16329669" y="-1898877"/>
            <a:ext cx="3916663" cy="4580892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DC9032EC-6CA8-B943-A112-5055DC81B760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0D548E15-4BA5-9042-8E7B-61ACE74EA75C}"/>
              </a:ext>
            </a:extLst>
          </p:cNvPr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6000" b="1" spc="240" dirty="0">
                <a:solidFill>
                  <a:srgbClr val="FC4A8A"/>
                </a:solidFill>
                <a:latin typeface="Sukhumvit Set Text" panose="02000506000000020004" pitchFamily="2" charset="-34"/>
              </a:rPr>
              <a:t>Indoor</a:t>
            </a:r>
            <a:r>
              <a:rPr 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 Track &amp; Field – </a:t>
            </a:r>
            <a:r>
              <a:rPr lang="en-US" sz="4000" b="1" spc="240" dirty="0">
                <a:solidFill>
                  <a:srgbClr val="FC4A8A"/>
                </a:solidFill>
                <a:latin typeface="Sukhumvit Set Text" panose="02000506000000020004" pitchFamily="2" charset="-34"/>
              </a:rPr>
              <a:t>800m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FC0CCB2-C4A2-7042-B3E2-5FD27DF5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5100"/>
            <a:ext cx="18288000" cy="6058687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75CA08B-5A44-1B4A-9978-286D5065A62A}"/>
              </a:ext>
            </a:extLst>
          </p:cNvPr>
          <p:cNvSpPr txBox="1"/>
          <p:nvPr/>
        </p:nvSpPr>
        <p:spPr>
          <a:xfrm>
            <a:off x="14636042" y="-33318"/>
            <a:ext cx="8757358" cy="319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25000" dirty="0">
                <a:solidFill>
                  <a:srgbClr val="123282"/>
                </a:solidFill>
                <a:latin typeface="Sukhumvit Set Text" panose="02000506000000020004" pitchFamily="2" charset="-34"/>
              </a:rPr>
              <a:t>Q1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3845378" y="7759822"/>
            <a:ext cx="2141520" cy="214152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660888">
            <a:off x="-942843" y="6158247"/>
            <a:ext cx="5301091" cy="620010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103543">
            <a:off x="16329669" y="-1898877"/>
            <a:ext cx="3916663" cy="4580892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DC9032EC-6CA8-B943-A112-5055DC81B760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0D548E15-4BA5-9042-8E7B-61ACE74EA75C}"/>
              </a:ext>
            </a:extLst>
          </p:cNvPr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TW" sz="6000" b="1" spc="240" dirty="0">
                <a:solidFill>
                  <a:srgbClr val="FC4A8A"/>
                </a:solidFill>
                <a:latin typeface="Sukhumvit Set Text" panose="02000506000000020004" pitchFamily="2" charset="-34"/>
              </a:rPr>
              <a:t>Indoor</a:t>
            </a:r>
            <a:r>
              <a:rPr lang="en-US" sz="6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 </a:t>
            </a:r>
            <a:r>
              <a:rPr 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Track &amp; Field – </a:t>
            </a:r>
            <a:r>
              <a:rPr lang="en-US" sz="4000" b="1" spc="240" dirty="0">
                <a:solidFill>
                  <a:srgbClr val="FC4A8A"/>
                </a:solidFill>
                <a:latin typeface="Sukhumvit Set Text" panose="02000506000000020004" pitchFamily="2" charset="-34"/>
              </a:rPr>
              <a:t>1600m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AC373E-5332-734F-812D-6C41F4F4A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895"/>
            <a:ext cx="18288000" cy="6058687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75CA08B-5A44-1B4A-9978-286D5065A62A}"/>
              </a:ext>
            </a:extLst>
          </p:cNvPr>
          <p:cNvSpPr txBox="1"/>
          <p:nvPr/>
        </p:nvSpPr>
        <p:spPr>
          <a:xfrm>
            <a:off x="14636042" y="-33318"/>
            <a:ext cx="8757358" cy="319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25000" dirty="0">
                <a:solidFill>
                  <a:srgbClr val="FDB931"/>
                </a:solidFill>
                <a:latin typeface="Sukhumvit Set Text" panose="02000506000000020004" pitchFamily="2" charset="-34"/>
              </a:rPr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370772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3845378" y="7759822"/>
            <a:ext cx="2141520" cy="214152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660888">
            <a:off x="-942843" y="6158247"/>
            <a:ext cx="5301091" cy="620010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103543">
            <a:off x="16329669" y="-1898877"/>
            <a:ext cx="3916663" cy="4580892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DC9032EC-6CA8-B943-A112-5055DC81B760}"/>
              </a:ext>
            </a:extLst>
          </p:cNvPr>
          <p:cNvSpPr txBox="1"/>
          <p:nvPr/>
        </p:nvSpPr>
        <p:spPr>
          <a:xfrm>
            <a:off x="15427120" y="9486900"/>
            <a:ext cx="3080455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Wafer Hsu | 2019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0D548E15-4BA5-9042-8E7B-61ACE74EA75C}"/>
              </a:ext>
            </a:extLst>
          </p:cNvPr>
          <p:cNvSpPr txBox="1"/>
          <p:nvPr/>
        </p:nvSpPr>
        <p:spPr>
          <a:xfrm>
            <a:off x="712162" y="868350"/>
            <a:ext cx="9058382" cy="55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6000" b="1" spc="240" dirty="0">
                <a:solidFill>
                  <a:srgbClr val="FC4A8A"/>
                </a:solidFill>
                <a:latin typeface="Sukhumvit Set Text" panose="02000506000000020004" pitchFamily="2" charset="-34"/>
              </a:rPr>
              <a:t>Indoor</a:t>
            </a:r>
            <a:r>
              <a:rPr lang="en-US" sz="4000" b="1" spc="240" dirty="0">
                <a:solidFill>
                  <a:srgbClr val="123282"/>
                </a:solidFill>
                <a:latin typeface="Sukhumvit Set Text" panose="02000506000000020004" pitchFamily="2" charset="-34"/>
              </a:rPr>
              <a:t> Track &amp; Field – </a:t>
            </a:r>
            <a:r>
              <a:rPr lang="en-US" sz="4000" b="1" spc="240" dirty="0">
                <a:solidFill>
                  <a:srgbClr val="FC4A8A"/>
                </a:solidFill>
                <a:latin typeface="Sukhumvit Set Text" panose="02000506000000020004" pitchFamily="2" charset="-34"/>
              </a:rPr>
              <a:t>3200m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5E6739-4B23-9643-9EC6-35B2F7D3E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" y="2771895"/>
            <a:ext cx="18288000" cy="6058687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75CA08B-5A44-1B4A-9978-286D5065A62A}"/>
              </a:ext>
            </a:extLst>
          </p:cNvPr>
          <p:cNvSpPr txBox="1"/>
          <p:nvPr/>
        </p:nvSpPr>
        <p:spPr>
          <a:xfrm>
            <a:off x="14636042" y="-33318"/>
            <a:ext cx="8757358" cy="319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0"/>
              </a:lnSpc>
            </a:pPr>
            <a:r>
              <a:rPr lang="en-US" sz="25000" dirty="0">
                <a:solidFill>
                  <a:srgbClr val="123282"/>
                </a:solidFill>
                <a:latin typeface="Sukhumvit Set Text" panose="02000506000000020004" pitchFamily="2" charset="-34"/>
              </a:rPr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3821655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880</Words>
  <Application>Microsoft Macintosh PowerPoint</Application>
  <PresentationFormat>自訂</PresentationFormat>
  <Paragraphs>182</Paragraphs>
  <Slides>31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6" baseType="lpstr">
      <vt:lpstr>Arial Black</vt:lpstr>
      <vt:lpstr>Calibri</vt:lpstr>
      <vt:lpstr>Sukhumvit Set Text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Pink Design Solutions Presentation</dc:title>
  <cp:lastModifiedBy>Microsoft Office User</cp:lastModifiedBy>
  <cp:revision>41</cp:revision>
  <dcterms:created xsi:type="dcterms:W3CDTF">2006-08-16T00:00:00Z</dcterms:created>
  <dcterms:modified xsi:type="dcterms:W3CDTF">2019-12-13T00:33:18Z</dcterms:modified>
  <dc:identifier>DADs4kb5NLU</dc:identifier>
</cp:coreProperties>
</file>